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4" r:id="rId4"/>
  </p:sldMasterIdLst>
  <p:notesMasterIdLst>
    <p:notesMasterId r:id="rId21"/>
  </p:notesMasterIdLst>
  <p:handoutMasterIdLst>
    <p:handoutMasterId r:id="rId22"/>
  </p:handoutMasterIdLst>
  <p:sldIdLst>
    <p:sldId id="284" r:id="rId5"/>
    <p:sldId id="286" r:id="rId6"/>
    <p:sldId id="287" r:id="rId7"/>
    <p:sldId id="291" r:id="rId8"/>
    <p:sldId id="290" r:id="rId9"/>
    <p:sldId id="289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4F9"/>
    <a:srgbClr val="B0BED0"/>
    <a:srgbClr val="28AC72"/>
    <a:srgbClr val="279C68"/>
    <a:srgbClr val="FFFFFF"/>
    <a:srgbClr val="F1F5F9"/>
    <a:srgbClr val="BEA9D2"/>
    <a:srgbClr val="7C499D"/>
    <a:srgbClr val="4068AF"/>
    <a:srgbClr val="7E53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943"/>
    <p:restoredTop sz="96327"/>
  </p:normalViewPr>
  <p:slideViewPr>
    <p:cSldViewPr snapToGrid="0" snapToObjects="1">
      <p:cViewPr varScale="1">
        <p:scale>
          <a:sx n="115" d="100"/>
          <a:sy n="115" d="100"/>
        </p:scale>
        <p:origin x="58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94" d="100"/>
          <a:sy n="94" d="100"/>
        </p:scale>
        <p:origin x="254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121880C-AFE7-CF40-BE86-1C6D19227E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A07954-956C-CA47-8719-AA5970D334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12E95D-8E6B-FA46-B86A-ADE207A0F876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CE4DDC-6735-384B-B9BD-92FF25D3DB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0D80E8-CB41-9748-92A7-55F62DD8AE9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11D22C-D804-3A40-913C-EAEEE1F94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8930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315E5-FE01-8447-88C2-3B0602AE29C1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B9C0E-5143-C34E-8D31-7F354B814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99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4701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A6B9DA-F396-0B8C-3A6C-A43FB22F68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751865" y="6161769"/>
            <a:ext cx="2057400" cy="365125"/>
          </a:xfrm>
          <a:prstGeom prst="rect">
            <a:avLst/>
          </a:prstGeom>
        </p:spPr>
        <p:txBody>
          <a:bodyPr/>
          <a:lstStyle/>
          <a:p>
            <a:fld id="{1E6BA1F3-D178-C549-9EA5-7487EA5BFD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ED98156B-B407-5EF4-A609-3EA0DD8B943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32635" y="373651"/>
            <a:ext cx="4908755" cy="257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400" b="1" i="0" cap="all" spc="600" baseline="0">
                <a:gradFill>
                  <a:gsLst>
                    <a:gs pos="0">
                      <a:srgbClr val="7B489D"/>
                    </a:gs>
                    <a:gs pos="100000">
                      <a:srgbClr val="3161AF"/>
                    </a:gs>
                  </a:gsLst>
                  <a:lin ang="2160000" scaled="0"/>
                </a:gra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Pre-title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BFC8EC-13BB-8F48-B0AB-309C17231F5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2635" y="2521527"/>
            <a:ext cx="3749040" cy="334587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93E4C"/>
                </a:solidFill>
              </a:defRPr>
            </a:lvl1pPr>
            <a:lvl2pPr>
              <a:defRPr>
                <a:solidFill>
                  <a:srgbClr val="393E4C"/>
                </a:solidFill>
              </a:defRPr>
            </a:lvl2pPr>
            <a:lvl3pPr>
              <a:defRPr>
                <a:solidFill>
                  <a:srgbClr val="393E4C"/>
                </a:solidFill>
              </a:defRPr>
            </a:lvl3pPr>
            <a:lvl4pPr>
              <a:defRPr>
                <a:solidFill>
                  <a:srgbClr val="393E4C"/>
                </a:solidFill>
              </a:defRPr>
            </a:lvl4pPr>
            <a:lvl5pPr>
              <a:defRPr>
                <a:solidFill>
                  <a:srgbClr val="393E4C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2556E29-66A2-B6D2-BA1F-452C7065904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62325" y="2521527"/>
            <a:ext cx="3749040" cy="334587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93E4C"/>
                </a:solidFill>
              </a:defRPr>
            </a:lvl1pPr>
            <a:lvl2pPr>
              <a:defRPr>
                <a:solidFill>
                  <a:srgbClr val="393E4C"/>
                </a:solidFill>
              </a:defRPr>
            </a:lvl2pPr>
            <a:lvl3pPr>
              <a:defRPr>
                <a:solidFill>
                  <a:srgbClr val="393E4C"/>
                </a:solidFill>
              </a:defRPr>
            </a:lvl3pPr>
            <a:lvl4pPr>
              <a:defRPr>
                <a:solidFill>
                  <a:srgbClr val="393E4C"/>
                </a:solidFill>
              </a:defRPr>
            </a:lvl4pPr>
            <a:lvl5pPr>
              <a:defRPr>
                <a:solidFill>
                  <a:srgbClr val="393E4C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CACD4F1-5D42-332F-7F8F-9A241BF4D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635" y="1182914"/>
            <a:ext cx="7884044" cy="500744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393E4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894A6A13-243A-F745-C6EF-E23ABB06E94F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32635" y="1739980"/>
            <a:ext cx="7884044" cy="257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800" b="0" i="1" cap="none" spc="0" baseline="0">
                <a:solidFill>
                  <a:schemeClr val="accent6"/>
                </a:solidFill>
                <a:latin typeface="Georgia" panose="02040502050405020303" pitchFamily="18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58971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1538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i="0" kern="1200">
          <a:solidFill>
            <a:srgbClr val="393E4C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125000"/>
        </a:lnSpc>
        <a:spcBef>
          <a:spcPts val="1000"/>
        </a:spcBef>
        <a:spcAft>
          <a:spcPts val="500"/>
        </a:spcAft>
        <a:buFont typeface="Arial" panose="020B0604020202020204" pitchFamily="34" charset="0"/>
        <a:buNone/>
        <a:defRPr sz="1800" b="0" i="0" kern="1200">
          <a:solidFill>
            <a:srgbClr val="393E4C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14288" indent="0" algn="l" defTabSz="914400" rtl="0" eaLnBrk="1" latinLnBrk="0" hangingPunct="1">
        <a:lnSpc>
          <a:spcPct val="125000"/>
        </a:lnSpc>
        <a:spcBef>
          <a:spcPts val="500"/>
        </a:spcBef>
        <a:spcAft>
          <a:spcPts val="500"/>
        </a:spcAft>
        <a:buFont typeface="Arial" panose="020B0604020202020204" pitchFamily="34" charset="0"/>
        <a:buNone/>
        <a:tabLst/>
        <a:defRPr sz="1600" b="0" kern="1200">
          <a:solidFill>
            <a:srgbClr val="393E4C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4288" indent="0" algn="l" defTabSz="914400" rtl="0" eaLnBrk="1" latinLnBrk="0" hangingPunct="1">
        <a:lnSpc>
          <a:spcPct val="125000"/>
        </a:lnSpc>
        <a:spcBef>
          <a:spcPts val="500"/>
        </a:spcBef>
        <a:spcAft>
          <a:spcPts val="500"/>
        </a:spcAft>
        <a:buFont typeface="Arial" panose="020B0604020202020204" pitchFamily="34" charset="0"/>
        <a:buNone/>
        <a:tabLst/>
        <a:defRPr sz="1400" kern="1200">
          <a:solidFill>
            <a:srgbClr val="393E4C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230188" indent="-215900" algn="l" defTabSz="914400" rtl="0" eaLnBrk="1" latinLnBrk="0" hangingPunct="1">
        <a:lnSpc>
          <a:spcPct val="125000"/>
        </a:lnSpc>
        <a:spcBef>
          <a:spcPts val="500"/>
        </a:spcBef>
        <a:spcAft>
          <a:spcPts val="500"/>
        </a:spcAft>
        <a:buClr>
          <a:schemeClr val="tx2"/>
        </a:buClr>
        <a:buFont typeface="Arial" panose="020B0604020202020204" pitchFamily="34" charset="0"/>
        <a:buChar char="•"/>
        <a:tabLst/>
        <a:defRPr sz="1400" kern="1200">
          <a:solidFill>
            <a:srgbClr val="393E4C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519113" indent="-317500" algn="l" defTabSz="914400" rtl="0" eaLnBrk="1" latinLnBrk="0" hangingPunct="1">
        <a:lnSpc>
          <a:spcPct val="125000"/>
        </a:lnSpc>
        <a:spcBef>
          <a:spcPts val="500"/>
        </a:spcBef>
        <a:spcAft>
          <a:spcPts val="500"/>
        </a:spcAft>
        <a:buClr>
          <a:schemeClr val="tx2"/>
        </a:buClr>
        <a:buFont typeface="Arial" panose="020B0604020202020204" pitchFamily="34" charset="0"/>
        <a:buChar char="•"/>
        <a:tabLst/>
        <a:defRPr sz="1200" kern="1200">
          <a:solidFill>
            <a:srgbClr val="393E4C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orient="horz" pos="432" userDrawn="1">
          <p15:clr>
            <a:srgbClr val="F26B43"/>
          </p15:clr>
        </p15:guide>
        <p15:guide id="10" pos="5436" userDrawn="1">
          <p15:clr>
            <a:srgbClr val="F26B43"/>
          </p15:clr>
        </p15:guide>
        <p15:guide id="11" pos="324" userDrawn="1">
          <p15:clr>
            <a:srgbClr val="F26B43"/>
          </p15:clr>
        </p15:guide>
        <p15:guide id="12" orient="horz" pos="3696" userDrawn="1">
          <p15:clr>
            <a:srgbClr val="F26B43"/>
          </p15:clr>
        </p15:guide>
        <p15:guide id="13" pos="1926" userDrawn="1">
          <p15:clr>
            <a:srgbClr val="F26B43"/>
          </p15:clr>
        </p15:guide>
        <p15:guide id="14" pos="3690" userDrawn="1">
          <p15:clr>
            <a:srgbClr val="F26B43"/>
          </p15:clr>
        </p15:guide>
        <p15:guide id="15" pos="3816" userDrawn="1">
          <p15:clr>
            <a:srgbClr val="F26B43"/>
          </p15:clr>
        </p15:guide>
        <p15:guide id="16" pos="203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BB6611B-B030-486F-64BE-A06DE5FED1C3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5707313" y="2641786"/>
            <a:ext cx="3122962" cy="2507200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2pPr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000" b="0" i="0" cap="none" spc="0" baseline="0">
                <a:solidFill>
                  <a:schemeClr val="accent5"/>
                </a:solidFill>
                <a:latin typeface="+mj-lt"/>
                <a:cs typeface="Calibri" panose="020F0502020204030204" pitchFamily="34" charset="0"/>
              </a:defRPr>
            </a:lvl2pPr>
          </a:lstStyle>
          <a:p>
            <a:pPr lvl="1">
              <a:lnSpc>
                <a:spcPts val="4000"/>
              </a:lnSpc>
            </a:pPr>
            <a:r>
              <a:rPr lang="en-US" sz="2800" dirty="0"/>
              <a:t>Return to work </a:t>
            </a:r>
            <a:br>
              <a:rPr lang="en-US" sz="2800" dirty="0"/>
            </a:br>
            <a:r>
              <a:rPr lang="en-US" sz="2800" dirty="0"/>
              <a:t>panel discussion</a:t>
            </a:r>
          </a:p>
          <a:p>
            <a:pPr lvl="1">
              <a:lnSpc>
                <a:spcPct val="120000"/>
              </a:lnSpc>
            </a:pPr>
            <a:r>
              <a:rPr lang="en-US" sz="1800" i="1" dirty="0">
                <a:solidFill>
                  <a:schemeClr val="accent4"/>
                </a:solidFill>
                <a:latin typeface="Georgia" panose="02040502050405020303" pitchFamily="18" charset="0"/>
              </a:rPr>
              <a:t>Real examples of </a:t>
            </a:r>
            <a:br>
              <a:rPr lang="en-US" sz="1800" i="1" dirty="0">
                <a:solidFill>
                  <a:schemeClr val="accent4"/>
                </a:solidFill>
                <a:latin typeface="Georgia" panose="02040502050405020303" pitchFamily="18" charset="0"/>
              </a:rPr>
            </a:br>
            <a:r>
              <a:rPr lang="en-US" sz="1800" i="1" dirty="0">
                <a:solidFill>
                  <a:schemeClr val="accent4"/>
                </a:solidFill>
                <a:latin typeface="Georgia" panose="02040502050405020303" pitchFamily="18" charset="0"/>
              </a:rPr>
              <a:t>successful outcomes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466C3AF7-6FA2-D304-46DF-5BC99CCB7E17}"/>
              </a:ext>
            </a:extLst>
          </p:cNvPr>
          <p:cNvSpPr>
            <a:spLocks noGrp="1"/>
          </p:cNvSpPr>
          <p:nvPr>
            <p:ph sz="quarter" idx="4294967295" hasCustomPrompt="1"/>
          </p:nvPr>
        </p:nvSpPr>
        <p:spPr>
          <a:xfrm>
            <a:off x="5707312" y="2357294"/>
            <a:ext cx="3122962" cy="1395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 b="1" i="0" cap="all" spc="600" baseline="30000">
                <a:gradFill>
                  <a:gsLst>
                    <a:gs pos="0">
                      <a:srgbClr val="7B489D"/>
                    </a:gs>
                    <a:gs pos="100000">
                      <a:srgbClr val="3161AF"/>
                    </a:gs>
                  </a:gsLst>
                  <a:lin ang="2160000" scaled="0"/>
                </a:gra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sz="2000" dirty="0"/>
              <a:t>04.07.25</a:t>
            </a:r>
          </a:p>
        </p:txBody>
      </p:sp>
    </p:spTree>
    <p:extLst>
      <p:ext uri="{BB962C8B-B14F-4D97-AF65-F5344CB8AC3E}">
        <p14:creationId xmlns:p14="http://schemas.microsoft.com/office/powerpoint/2010/main" val="579827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25BB1FD-45B5-0173-DBFF-711B24E2B4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9099" y="0"/>
            <a:ext cx="4908755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BF6B5B-D223-C40F-00DC-D79C5FCB29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1E6BA1F3-D178-C549-9EA5-7487EA5BFD3C}" type="slidenum">
              <a:rPr lang="en-US" smtClean="0"/>
              <a:pPr algn="r"/>
              <a:t>10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462AA-8FC9-F940-F08E-C97A03437F2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Case example #1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30CA0-8C51-0F4C-3C65-99855B19DC5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2635" y="2881751"/>
            <a:ext cx="3267875" cy="3089562"/>
          </a:xfrm>
        </p:spPr>
        <p:txBody>
          <a:bodyPr/>
          <a:lstStyle/>
          <a:p>
            <a:pPr marL="285750" indent="-285750">
              <a:lnSpc>
                <a:spcPct val="120000"/>
              </a:lnSpc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Passionate firefighter</a:t>
            </a:r>
          </a:p>
          <a:p>
            <a:pPr marL="285750" indent="-285750">
              <a:lnSpc>
                <a:spcPct val="120000"/>
              </a:lnSpc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Rotator cuff tear and lower </a:t>
            </a:r>
            <a:br>
              <a:rPr lang="en-US" sz="1600" dirty="0"/>
            </a:br>
            <a:r>
              <a:rPr lang="en-US" sz="1600" dirty="0"/>
              <a:t>back disc displacement</a:t>
            </a:r>
          </a:p>
          <a:p>
            <a:pPr marL="285750" indent="-285750">
              <a:lnSpc>
                <a:spcPct val="120000"/>
              </a:lnSpc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6 months ago</a:t>
            </a:r>
          </a:p>
          <a:p>
            <a:pPr marL="285750" indent="-285750">
              <a:lnSpc>
                <a:spcPct val="120000"/>
              </a:lnSpc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Extremely motivated </a:t>
            </a:r>
            <a:br>
              <a:rPr lang="en-US" sz="1600" dirty="0"/>
            </a:br>
            <a:r>
              <a:rPr lang="en-US" sz="1600" dirty="0"/>
              <a:t>to return to work</a:t>
            </a:r>
          </a:p>
          <a:p>
            <a:pPr marL="285750" indent="-285750">
              <a:lnSpc>
                <a:spcPct val="120000"/>
              </a:lnSpc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Off work since injury</a:t>
            </a:r>
          </a:p>
          <a:p>
            <a:pPr marL="285750" indent="-285750">
              <a:lnSpc>
                <a:spcPct val="120000"/>
              </a:lnSpc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Restrictions are likely permanent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2918E2C-C6F3-5346-7625-27FDA3230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635" y="1543138"/>
            <a:ext cx="3519479" cy="500744"/>
          </a:xfrm>
        </p:spPr>
        <p:txBody>
          <a:bodyPr/>
          <a:lstStyle/>
          <a:p>
            <a:r>
              <a:rPr lang="en-US" dirty="0"/>
              <a:t>Brian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99CCAFA-F22C-B0F4-EAB0-AE08B769EF6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29620" y="2100204"/>
            <a:ext cx="3519479" cy="282784"/>
          </a:xfrm>
        </p:spPr>
        <p:txBody>
          <a:bodyPr/>
          <a:lstStyle/>
          <a:p>
            <a:r>
              <a:rPr lang="en-US" dirty="0"/>
              <a:t>Age: 55</a:t>
            </a:r>
          </a:p>
        </p:txBody>
      </p:sp>
    </p:spTree>
    <p:extLst>
      <p:ext uri="{BB962C8B-B14F-4D97-AF65-F5344CB8AC3E}">
        <p14:creationId xmlns:p14="http://schemas.microsoft.com/office/powerpoint/2010/main" val="3443890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3AE487-FA0C-C615-D04E-A51DE562A5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5244" y="0"/>
            <a:ext cx="4908755" cy="685799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BF6B5B-D223-C40F-00DC-D79C5FCB29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1E6BA1F3-D178-C549-9EA5-7487EA5BFD3C}" type="slidenum">
              <a:rPr lang="en-US" smtClean="0"/>
              <a:pPr algn="r"/>
              <a:t>11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462AA-8FC9-F940-F08E-C97A03437F2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Case example #2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30CA0-8C51-0F4C-3C65-99855B19DC5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2636" y="3109358"/>
            <a:ext cx="3108092" cy="2605644"/>
          </a:xfrm>
        </p:spPr>
        <p:txBody>
          <a:bodyPr/>
          <a:lstStyle/>
          <a:p>
            <a:pPr marL="285750" indent="-285750">
              <a:lnSpc>
                <a:spcPct val="120000"/>
              </a:lnSpc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Nurse at elderly care facility</a:t>
            </a:r>
          </a:p>
          <a:p>
            <a:pPr marL="285750" indent="-285750">
              <a:lnSpc>
                <a:spcPct val="120000"/>
              </a:lnSpc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Thoracic back sprain</a:t>
            </a:r>
          </a:p>
          <a:p>
            <a:pPr marL="285750" indent="-285750">
              <a:lnSpc>
                <a:spcPct val="120000"/>
              </a:lnSpc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Released with restrictions that employer cannot accommodate</a:t>
            </a:r>
          </a:p>
          <a:p>
            <a:pPr marL="285750" indent="-285750">
              <a:lnSpc>
                <a:spcPct val="120000"/>
              </a:lnSpc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Employer questions</a:t>
            </a:r>
          </a:p>
          <a:p>
            <a:pPr marL="285750" indent="-285750">
              <a:lnSpc>
                <a:spcPct val="120000"/>
              </a:lnSpc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Rita’s motivation to return</a:t>
            </a:r>
            <a:br>
              <a:rPr lang="en-US" sz="1600" dirty="0"/>
            </a:br>
            <a:r>
              <a:rPr lang="en-US" sz="1600" dirty="0"/>
              <a:t> to work</a:t>
            </a:r>
          </a:p>
          <a:p>
            <a:pPr marL="285750" indent="-285750">
              <a:lnSpc>
                <a:spcPct val="120000"/>
              </a:lnSpc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2918E2C-C6F3-5346-7625-27FDA3230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635" y="1770745"/>
            <a:ext cx="3602609" cy="500744"/>
          </a:xfrm>
        </p:spPr>
        <p:txBody>
          <a:bodyPr/>
          <a:lstStyle/>
          <a:p>
            <a:r>
              <a:rPr lang="en-US" dirty="0"/>
              <a:t>Rita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99CCAFA-F22C-B0F4-EAB0-AE08B769EF6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29620" y="2327811"/>
            <a:ext cx="3505624" cy="339191"/>
          </a:xfrm>
        </p:spPr>
        <p:txBody>
          <a:bodyPr/>
          <a:lstStyle/>
          <a:p>
            <a:r>
              <a:rPr lang="en-US" dirty="0"/>
              <a:t>Age: 30</a:t>
            </a:r>
          </a:p>
        </p:txBody>
      </p:sp>
    </p:spTree>
    <p:extLst>
      <p:ext uri="{BB962C8B-B14F-4D97-AF65-F5344CB8AC3E}">
        <p14:creationId xmlns:p14="http://schemas.microsoft.com/office/powerpoint/2010/main" val="2138540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3AE487-FA0C-C615-D04E-A51DE562A51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5244" y="0"/>
            <a:ext cx="4908755" cy="685799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462AA-8FC9-F940-F08E-C97A03437F2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Case example #3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30CA0-8C51-0F4C-3C65-99855B19DC5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2636" y="2923828"/>
            <a:ext cx="3108092" cy="3052412"/>
          </a:xfrm>
        </p:spPr>
        <p:txBody>
          <a:bodyPr/>
          <a:lstStyle/>
          <a:p>
            <a:pPr marL="285750" indent="-285750">
              <a:lnSpc>
                <a:spcPct val="120000"/>
              </a:lnSpc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Construction worker</a:t>
            </a:r>
          </a:p>
          <a:p>
            <a:pPr marL="285750" indent="-285750">
              <a:lnSpc>
                <a:spcPct val="120000"/>
              </a:lnSpc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Torn ACL</a:t>
            </a:r>
          </a:p>
          <a:p>
            <a:pPr marL="285750" indent="-285750">
              <a:lnSpc>
                <a:spcPct val="120000"/>
              </a:lnSpc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Surgery and physical therapy</a:t>
            </a:r>
          </a:p>
          <a:p>
            <a:pPr marL="285750" indent="-285750">
              <a:lnSpc>
                <a:spcPct val="120000"/>
              </a:lnSpc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Released with restrictions</a:t>
            </a:r>
          </a:p>
          <a:p>
            <a:pPr marL="285750" indent="-285750">
              <a:lnSpc>
                <a:spcPct val="120000"/>
              </a:lnSpc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Employer unsure if/how to accommodate restrictions</a:t>
            </a:r>
          </a:p>
          <a:p>
            <a:pPr marL="285750" indent="-285750">
              <a:lnSpc>
                <a:spcPct val="120000"/>
              </a:lnSpc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Employer and worker motivated to return</a:t>
            </a:r>
          </a:p>
          <a:p>
            <a:pPr marL="285750" indent="-285750">
              <a:lnSpc>
                <a:spcPct val="120000"/>
              </a:lnSpc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2918E2C-C6F3-5346-7625-27FDA3230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635" y="1585215"/>
            <a:ext cx="3602609" cy="500744"/>
          </a:xfrm>
        </p:spPr>
        <p:txBody>
          <a:bodyPr/>
          <a:lstStyle/>
          <a:p>
            <a:r>
              <a:rPr lang="en-US" dirty="0"/>
              <a:t>Anthony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99CCAFA-F22C-B0F4-EAB0-AE08B769EF6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29620" y="2142281"/>
            <a:ext cx="3505624" cy="339191"/>
          </a:xfrm>
        </p:spPr>
        <p:txBody>
          <a:bodyPr/>
          <a:lstStyle/>
          <a:p>
            <a:r>
              <a:rPr lang="en-US" dirty="0"/>
              <a:t>Age: 41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C70B25-2531-2E0A-DA22-587E636C6890}"/>
              </a:ext>
            </a:extLst>
          </p:cNvPr>
          <p:cNvSpPr/>
          <p:nvPr/>
        </p:nvSpPr>
        <p:spPr>
          <a:xfrm>
            <a:off x="4235244" y="2481472"/>
            <a:ext cx="4908756" cy="4376528"/>
          </a:xfrm>
          <a:prstGeom prst="rect">
            <a:avLst/>
          </a:prstGeom>
          <a:gradFill flip="none" rotWithShape="1">
            <a:gsLst>
              <a:gs pos="0">
                <a:schemeClr val="accent6">
                  <a:alpha val="53169"/>
                </a:schemeClr>
              </a:gs>
              <a:gs pos="100000">
                <a:schemeClr val="accent6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BF6B5B-D223-C40F-00DC-D79C5FCB29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1E6BA1F3-D178-C549-9EA5-7487EA5BFD3C}" type="slidenum">
              <a:rPr lang="en-US" smtClean="0"/>
              <a:pPr algn="r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45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3AE487-FA0C-C615-D04E-A51DE562A5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5244" y="0"/>
            <a:ext cx="4908755" cy="685799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BF6B5B-D223-C40F-00DC-D79C5FCB29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1E6BA1F3-D178-C549-9EA5-7487EA5BFD3C}" type="slidenum">
              <a:rPr lang="en-US" smtClean="0"/>
              <a:pPr algn="r"/>
              <a:t>13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462AA-8FC9-F940-F08E-C97A03437F2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Case example #4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30CA0-8C51-0F4C-3C65-99855B19DC5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2636" y="2910576"/>
            <a:ext cx="3108092" cy="3052412"/>
          </a:xfrm>
        </p:spPr>
        <p:txBody>
          <a:bodyPr/>
          <a:lstStyle/>
          <a:p>
            <a:pPr marL="285750" indent="-285750">
              <a:lnSpc>
                <a:spcPct val="120000"/>
              </a:lnSpc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Factory worker</a:t>
            </a:r>
          </a:p>
          <a:p>
            <a:pPr marL="285750" indent="-285750">
              <a:lnSpc>
                <a:spcPct val="120000"/>
              </a:lnSpc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Carpal tunnel</a:t>
            </a:r>
          </a:p>
          <a:p>
            <a:pPr marL="285750" indent="-285750">
              <a:lnSpc>
                <a:spcPct val="120000"/>
              </a:lnSpc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Surgery and physical therapy</a:t>
            </a:r>
          </a:p>
          <a:p>
            <a:pPr marL="285750" indent="-285750">
              <a:lnSpc>
                <a:spcPct val="120000"/>
              </a:lnSpc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Paid temporary total comp for 30 days</a:t>
            </a:r>
          </a:p>
          <a:p>
            <a:pPr marL="285750" indent="-285750">
              <a:lnSpc>
                <a:spcPct val="120000"/>
              </a:lnSpc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Back to work and experiencing wrist and back pain</a:t>
            </a:r>
          </a:p>
          <a:p>
            <a:pPr marL="285750" indent="-285750">
              <a:lnSpc>
                <a:spcPct val="120000"/>
              </a:lnSpc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Struggling to do her work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2918E2C-C6F3-5346-7625-27FDA3230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635" y="1571963"/>
            <a:ext cx="3602609" cy="500744"/>
          </a:xfrm>
        </p:spPr>
        <p:txBody>
          <a:bodyPr/>
          <a:lstStyle/>
          <a:p>
            <a:r>
              <a:rPr lang="en-US" dirty="0"/>
              <a:t>Maria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99CCAFA-F22C-B0F4-EAB0-AE08B769EF6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29620" y="2129029"/>
            <a:ext cx="3505624" cy="339191"/>
          </a:xfrm>
        </p:spPr>
        <p:txBody>
          <a:bodyPr/>
          <a:lstStyle/>
          <a:p>
            <a:r>
              <a:rPr lang="en-US" dirty="0"/>
              <a:t>Age: 65</a:t>
            </a:r>
          </a:p>
        </p:txBody>
      </p:sp>
    </p:spTree>
    <p:extLst>
      <p:ext uri="{BB962C8B-B14F-4D97-AF65-F5344CB8AC3E}">
        <p14:creationId xmlns:p14="http://schemas.microsoft.com/office/powerpoint/2010/main" val="2959131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3AE487-FA0C-C615-D04E-A51DE562A51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5244" y="0"/>
            <a:ext cx="4908755" cy="685799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BF6B5B-D223-C40F-00DC-D79C5FCB29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1E6BA1F3-D178-C549-9EA5-7487EA5BFD3C}" type="slidenum">
              <a:rPr lang="en-US" smtClean="0"/>
              <a:pPr algn="r"/>
              <a:t>14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462AA-8FC9-F940-F08E-C97A03437F2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Case example #5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30CA0-8C51-0F4C-3C65-99855B19DC5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2635" y="3109356"/>
            <a:ext cx="3223747" cy="2602329"/>
          </a:xfrm>
        </p:spPr>
        <p:txBody>
          <a:bodyPr/>
          <a:lstStyle/>
          <a:p>
            <a:pPr marL="285750" indent="-285750">
              <a:lnSpc>
                <a:spcPct val="120000"/>
              </a:lnSpc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Mechanic</a:t>
            </a:r>
          </a:p>
          <a:p>
            <a:pPr marL="285750" indent="-285750">
              <a:lnSpc>
                <a:spcPct val="120000"/>
              </a:lnSpc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Neck and shoulder sprain/strain</a:t>
            </a:r>
          </a:p>
          <a:p>
            <a:pPr marL="285750" indent="-285750">
              <a:lnSpc>
                <a:spcPct val="120000"/>
              </a:lnSpc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Employer accommodating restrictions</a:t>
            </a:r>
          </a:p>
          <a:p>
            <a:pPr marL="285750" indent="-285750">
              <a:lnSpc>
                <a:spcPct val="120000"/>
              </a:lnSpc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History of tardiness and absenteeism</a:t>
            </a:r>
          </a:p>
          <a:p>
            <a:pPr marL="285750" indent="-285750">
              <a:lnSpc>
                <a:spcPct val="120000"/>
              </a:lnSpc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Leaving work for physical therapy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2918E2C-C6F3-5346-7625-27FDA3230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635" y="1770743"/>
            <a:ext cx="3602609" cy="500744"/>
          </a:xfrm>
        </p:spPr>
        <p:txBody>
          <a:bodyPr/>
          <a:lstStyle/>
          <a:p>
            <a:r>
              <a:rPr lang="en-US" dirty="0"/>
              <a:t>James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99CCAFA-F22C-B0F4-EAB0-AE08B769EF6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29620" y="2327809"/>
            <a:ext cx="3505624" cy="339191"/>
          </a:xfrm>
        </p:spPr>
        <p:txBody>
          <a:bodyPr/>
          <a:lstStyle/>
          <a:p>
            <a:r>
              <a:rPr lang="en-US" dirty="0"/>
              <a:t>Age: 55</a:t>
            </a:r>
          </a:p>
        </p:txBody>
      </p:sp>
    </p:spTree>
    <p:extLst>
      <p:ext uri="{BB962C8B-B14F-4D97-AF65-F5344CB8AC3E}">
        <p14:creationId xmlns:p14="http://schemas.microsoft.com/office/powerpoint/2010/main" val="86270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893CC9B-51A3-0C6C-9404-A65C89BCF29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383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893CC9B-51A3-0C6C-9404-A65C89BCF29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23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0EA8F2-1EFC-B0D5-D9A3-1233EDD9FB0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49086" y="2302149"/>
            <a:ext cx="3287486" cy="1344567"/>
          </a:xfrm>
        </p:spPr>
        <p:txBody>
          <a:bodyPr numCol="1"/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b="1" dirty="0">
                <a:effectLst/>
              </a:rPr>
              <a:t>Dr. David Kessler</a:t>
            </a:r>
            <a:r>
              <a:rPr lang="en-US" sz="2000" b="1" dirty="0">
                <a:effectLst/>
              </a:rPr>
              <a:t/>
            </a:r>
            <a:br>
              <a:rPr lang="en-US" sz="2000" b="1" dirty="0">
                <a:effectLst/>
              </a:rPr>
            </a:br>
            <a:r>
              <a:rPr lang="en-US" sz="2000" dirty="0">
                <a:effectLst/>
              </a:rPr>
              <a:t>DC, MHA, CHCQM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i="1" dirty="0">
                <a:effectLst/>
                <a:latin typeface="Georgia" panose="02040502050405020303" pitchFamily="18" charset="0"/>
              </a:rPr>
              <a:t>SVP, MCO Medical </a:t>
            </a:r>
            <a:r>
              <a:rPr lang="en-US" i="1" dirty="0">
                <a:latin typeface="Georgia" panose="02040502050405020303" pitchFamily="18" charset="0"/>
              </a:rPr>
              <a:t>D</a:t>
            </a:r>
            <a:r>
              <a:rPr lang="en-US" i="1" dirty="0">
                <a:effectLst/>
                <a:latin typeface="Georgia" panose="02040502050405020303" pitchFamily="18" charset="0"/>
              </a:rPr>
              <a:t>irector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64BC14F-8483-3122-0BB8-12EA21F58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Sedgwick MCO panelists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1465AC-59F1-A7BE-75AF-726F23D22A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1E6BA1F3-D178-C549-9EA5-7487EA5BFD3C}" type="slidenum">
              <a:rPr lang="en-US" smtClean="0"/>
              <a:pPr algn="r"/>
              <a:t>2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B76F3BA-16C8-1B8B-515E-B9CBCD3087F4}"/>
              </a:ext>
            </a:extLst>
          </p:cNvPr>
          <p:cNvSpPr/>
          <p:nvPr/>
        </p:nvSpPr>
        <p:spPr>
          <a:xfrm>
            <a:off x="719191" y="2236833"/>
            <a:ext cx="3765724" cy="1507854"/>
          </a:xfrm>
          <a:prstGeom prst="rect">
            <a:avLst/>
          </a:prstGeom>
          <a:noFill/>
          <a:ln w="31750" cap="rnd">
            <a:gradFill>
              <a:gsLst>
                <a:gs pos="0">
                  <a:schemeClr val="accent2"/>
                </a:gs>
                <a:gs pos="99000">
                  <a:schemeClr val="accent3"/>
                </a:gs>
              </a:gsLst>
              <a:lin ang="2700000" scaled="0"/>
            </a:gra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42289B-603F-AD70-BF8D-FBEEE63E44AD}"/>
              </a:ext>
            </a:extLst>
          </p:cNvPr>
          <p:cNvSpPr txBox="1"/>
          <p:nvPr/>
        </p:nvSpPr>
        <p:spPr>
          <a:xfrm>
            <a:off x="849086" y="3996050"/>
            <a:ext cx="3646715" cy="1284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93E4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June McPherson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93E4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/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93E4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93E4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BSN, RN, CCM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393E4C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Calibri" panose="020F0502020204030204" pitchFamily="34" charset="0"/>
              </a:rPr>
              <a:t>VP, Clinical Operations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93E4C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7E6B79-FDC9-DC8F-703F-1F08B3F4CE21}"/>
              </a:ext>
            </a:extLst>
          </p:cNvPr>
          <p:cNvSpPr txBox="1"/>
          <p:nvPr/>
        </p:nvSpPr>
        <p:spPr>
          <a:xfrm>
            <a:off x="4801306" y="2530717"/>
            <a:ext cx="3623503" cy="9151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93E4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Julie Winning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393E4C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Calibri" panose="020F0502020204030204" pitchFamily="34" charset="0"/>
              </a:rPr>
              <a:t>Director, State Fund Operations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993FB9-A8B9-93D3-13E7-9D8B6339D335}"/>
              </a:ext>
            </a:extLst>
          </p:cNvPr>
          <p:cNvSpPr txBox="1"/>
          <p:nvPr/>
        </p:nvSpPr>
        <p:spPr>
          <a:xfrm>
            <a:off x="4801306" y="3996050"/>
            <a:ext cx="3265008" cy="9210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b="1">
                <a:solidFill>
                  <a:srgbClr val="393E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Barb Lessman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93E4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393E4C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Calibri" panose="020F0502020204030204" pitchFamily="34" charset="0"/>
              </a:rPr>
              <a:t>Account Executive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AF3F05-8A0F-68BA-D544-9DADD6F348BC}"/>
              </a:ext>
            </a:extLst>
          </p:cNvPr>
          <p:cNvSpPr/>
          <p:nvPr/>
        </p:nvSpPr>
        <p:spPr>
          <a:xfrm>
            <a:off x="719191" y="3924119"/>
            <a:ext cx="3765724" cy="1507854"/>
          </a:xfrm>
          <a:prstGeom prst="rect">
            <a:avLst/>
          </a:prstGeom>
          <a:noFill/>
          <a:ln w="31750" cap="rnd">
            <a:gradFill>
              <a:gsLst>
                <a:gs pos="0">
                  <a:schemeClr val="accent2"/>
                </a:gs>
                <a:gs pos="99000">
                  <a:schemeClr val="accent3"/>
                </a:gs>
              </a:gsLst>
              <a:lin ang="2700000" scaled="0"/>
            </a:gra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39BBF65-E316-B275-FDEA-F2FA8FB85B28}"/>
              </a:ext>
            </a:extLst>
          </p:cNvPr>
          <p:cNvSpPr/>
          <p:nvPr/>
        </p:nvSpPr>
        <p:spPr>
          <a:xfrm>
            <a:off x="4670705" y="2236833"/>
            <a:ext cx="3765724" cy="1507854"/>
          </a:xfrm>
          <a:prstGeom prst="rect">
            <a:avLst/>
          </a:prstGeom>
          <a:noFill/>
          <a:ln w="31750" cap="rnd">
            <a:gradFill>
              <a:gsLst>
                <a:gs pos="0">
                  <a:schemeClr val="accent2"/>
                </a:gs>
                <a:gs pos="99000">
                  <a:schemeClr val="accent3"/>
                </a:gs>
              </a:gsLst>
              <a:lin ang="2700000" scaled="0"/>
            </a:gra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38EC78-B838-9784-994B-922F5A210444}"/>
              </a:ext>
            </a:extLst>
          </p:cNvPr>
          <p:cNvSpPr/>
          <p:nvPr/>
        </p:nvSpPr>
        <p:spPr>
          <a:xfrm>
            <a:off x="4670705" y="3924119"/>
            <a:ext cx="3765724" cy="1507854"/>
          </a:xfrm>
          <a:prstGeom prst="rect">
            <a:avLst/>
          </a:prstGeom>
          <a:noFill/>
          <a:ln w="31750" cap="rnd">
            <a:gradFill>
              <a:gsLst>
                <a:gs pos="0">
                  <a:schemeClr val="accent2"/>
                </a:gs>
                <a:gs pos="99000">
                  <a:schemeClr val="accent3"/>
                </a:gs>
              </a:gsLst>
              <a:lin ang="2700000" scaled="0"/>
            </a:gra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18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 descr="A group of people walking in a hallway&#10;&#10;Description automatically generated">
            <a:extLst>
              <a:ext uri="{FF2B5EF4-FFF2-40B4-BE49-F238E27FC236}">
                <a16:creationId xmlns:a16="http://schemas.microsoft.com/office/drawing/2014/main" id="{A8647A34-EB1E-CA1C-E1B7-3A4265BF71C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572000" cy="6858000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41A91B-245D-7DB9-CC76-373588AB28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1E6BA1F3-D178-C549-9EA5-7487EA5BFD3C}" type="slidenum">
              <a:rPr lang="en-US" smtClean="0"/>
              <a:pPr algn="r"/>
              <a:t>3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3019E5-F664-6BC3-7F77-87451559949C}"/>
              </a:ext>
            </a:extLst>
          </p:cNvPr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3">
              <a:lumMod val="50000"/>
              <a:alpha val="70089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FAD402-BC51-1354-3644-94656824404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73484" y="1347316"/>
            <a:ext cx="3749040" cy="4856017"/>
          </a:xfrm>
        </p:spPr>
        <p:txBody>
          <a:bodyPr/>
          <a:lstStyle/>
          <a:p>
            <a:pPr algn="ctr">
              <a:lnSpc>
                <a:spcPct val="200000"/>
              </a:lnSpc>
              <a:spcAft>
                <a:spcPts val="0"/>
              </a:spcAft>
            </a:pPr>
            <a:r>
              <a:rPr lang="en-US" i="1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Transitional work</a:t>
            </a:r>
          </a:p>
          <a:p>
            <a:pPr algn="ctr">
              <a:lnSpc>
                <a:spcPct val="200000"/>
              </a:lnSpc>
              <a:spcAft>
                <a:spcPts val="0"/>
              </a:spcAft>
            </a:pPr>
            <a:r>
              <a:rPr lang="en-US" i="1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Transitional work placements</a:t>
            </a:r>
          </a:p>
          <a:p>
            <a:pPr algn="ctr">
              <a:lnSpc>
                <a:spcPct val="200000"/>
              </a:lnSpc>
              <a:spcAft>
                <a:spcPts val="0"/>
              </a:spcAft>
            </a:pPr>
            <a:r>
              <a:rPr lang="en-US" i="1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Modified duty off-site</a:t>
            </a:r>
          </a:p>
          <a:p>
            <a:pPr algn="ctr">
              <a:lnSpc>
                <a:spcPct val="200000"/>
              </a:lnSpc>
              <a:spcAft>
                <a:spcPts val="0"/>
              </a:spcAft>
            </a:pPr>
            <a:r>
              <a:rPr lang="en-US" i="1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Vocational rehabilitation</a:t>
            </a:r>
          </a:p>
          <a:p>
            <a:pPr algn="ctr">
              <a:lnSpc>
                <a:spcPct val="200000"/>
              </a:lnSpc>
              <a:spcAft>
                <a:spcPts val="0"/>
              </a:spcAft>
            </a:pPr>
            <a:r>
              <a:rPr lang="en-US" i="1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Job retention</a:t>
            </a:r>
          </a:p>
          <a:p>
            <a:pPr algn="ctr">
              <a:lnSpc>
                <a:spcPct val="200000"/>
              </a:lnSpc>
              <a:spcAft>
                <a:spcPts val="0"/>
              </a:spcAft>
            </a:pPr>
            <a:r>
              <a:rPr lang="en-US" i="1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Remain at work</a:t>
            </a:r>
          </a:p>
          <a:p>
            <a:pPr algn="ctr">
              <a:lnSpc>
                <a:spcPct val="200000"/>
              </a:lnSpc>
              <a:spcAft>
                <a:spcPts val="0"/>
              </a:spcAft>
            </a:pPr>
            <a:r>
              <a:rPr lang="en-US" i="1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On-site physical therapy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0C7CEB1-3A6A-DFC2-FBD7-4AFC73FCB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635" y="2808184"/>
            <a:ext cx="3454456" cy="1846943"/>
          </a:xfrm>
        </p:spPr>
        <p:txBody>
          <a:bodyPr/>
          <a:lstStyle/>
          <a:p>
            <a:r>
              <a:rPr lang="en-US" sz="4000" dirty="0">
                <a:solidFill>
                  <a:schemeClr val="tx1"/>
                </a:solidFill>
                <a:latin typeface="+mj-lt"/>
              </a:rPr>
              <a:t>Return to work</a:t>
            </a:r>
            <a:br>
              <a:rPr lang="en-US" sz="4000" dirty="0">
                <a:solidFill>
                  <a:schemeClr val="tx1"/>
                </a:solidFill>
                <a:latin typeface="+mj-lt"/>
              </a:rPr>
            </a:br>
            <a:r>
              <a:rPr lang="en-US" sz="4000" dirty="0">
                <a:solidFill>
                  <a:schemeClr val="tx1"/>
                </a:solidFill>
                <a:latin typeface="+mj-lt"/>
              </a:rPr>
              <a:t>strategies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408359-93C5-9159-7EBC-AB94BE400BE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25141" y="2410691"/>
            <a:ext cx="3846859" cy="231711"/>
          </a:xfrm>
        </p:spPr>
        <p:txBody>
          <a:bodyPr/>
          <a:lstStyle/>
          <a:p>
            <a:r>
              <a:rPr lang="en-US" sz="1400" b="1" i="0" spc="600" dirty="0">
                <a:solidFill>
                  <a:schemeClr val="tx1"/>
                </a:solidFill>
                <a:latin typeface="Calibri" panose="020F0502020204030204" pitchFamily="34" charset="0"/>
              </a:rPr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3683884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514E63-BF92-F3CA-9E08-7B6EB6233C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1E6BA1F3-D178-C549-9EA5-7487EA5BFD3C}" type="slidenum">
              <a:rPr lang="en-US" smtClean="0"/>
              <a:pPr algn="r"/>
              <a:t>4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38BAC-2CA9-4BC3-6E7E-E9C5A2F96DE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B06E33-1F89-5138-8B3B-DFEF94F934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2635" y="2345132"/>
            <a:ext cx="4105620" cy="3775072"/>
          </a:xfrm>
        </p:spPr>
        <p:txBody>
          <a:bodyPr/>
          <a:lstStyle/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Progressive and individualized program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Interim step in the physical conditioning and recovery of an injured worker with restrictions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Goal to return to original job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Helps the employer protect the employability of the worker while reducing the financial liability of </a:t>
            </a:r>
            <a:br>
              <a:rPr lang="en-US" dirty="0"/>
            </a:br>
            <a:r>
              <a:rPr lang="en-US" dirty="0"/>
              <a:t>lost time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82FE46F-4E47-E9E6-6D08-42A53076E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635" y="1376880"/>
            <a:ext cx="4659795" cy="500744"/>
          </a:xfrm>
        </p:spPr>
        <p:txBody>
          <a:bodyPr/>
          <a:lstStyle/>
          <a:p>
            <a:r>
              <a:rPr lang="en-US" dirty="0"/>
              <a:t>Transitional work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C2170B9-71D8-816A-5321-F93251F078AB}"/>
              </a:ext>
            </a:extLst>
          </p:cNvPr>
          <p:cNvSpPr txBox="1">
            <a:spLocks/>
          </p:cNvSpPr>
          <p:nvPr/>
        </p:nvSpPr>
        <p:spPr>
          <a:xfrm>
            <a:off x="5760880" y="1790695"/>
            <a:ext cx="2755972" cy="135610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0" i="0" kern="1200">
                <a:solidFill>
                  <a:srgbClr val="393E4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14288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tabLst/>
              <a:defRPr sz="1600" b="0" kern="1200">
                <a:solidFill>
                  <a:srgbClr val="393E4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4288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tabLst/>
              <a:defRPr sz="1400" kern="1200">
                <a:solidFill>
                  <a:srgbClr val="393E4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230188" indent="-2159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spcAft>
                <a:spcPts val="5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rgbClr val="393E4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519113" indent="-3175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spcAft>
                <a:spcPts val="5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rgbClr val="393E4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</a:pPr>
            <a:r>
              <a:rPr lang="en-US" sz="1400" b="1" spc="600" dirty="0"/>
              <a:t>ELIGIBILITY</a:t>
            </a:r>
          </a:p>
          <a:p>
            <a:pPr algn="ctr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</a:pPr>
            <a:r>
              <a:rPr lang="en-US" dirty="0"/>
              <a:t>Any worker who has been given physical restrictions by heir physician of record.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1EA70F7-C4C0-E61D-2890-A1F916D94E4B}"/>
              </a:ext>
            </a:extLst>
          </p:cNvPr>
          <p:cNvSpPr txBox="1">
            <a:spLocks/>
          </p:cNvSpPr>
          <p:nvPr/>
        </p:nvSpPr>
        <p:spPr>
          <a:xfrm>
            <a:off x="5564316" y="4069261"/>
            <a:ext cx="3119213" cy="159561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0" i="0" kern="1200">
                <a:solidFill>
                  <a:srgbClr val="393E4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14288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tabLst/>
              <a:defRPr sz="1600" b="0" kern="1200">
                <a:solidFill>
                  <a:srgbClr val="393E4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4288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tabLst/>
              <a:defRPr sz="1400" kern="1200">
                <a:solidFill>
                  <a:srgbClr val="393E4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230188" indent="-2159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spcAft>
                <a:spcPts val="5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rgbClr val="393E4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519113" indent="-3175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spcAft>
                <a:spcPts val="5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rgbClr val="393E4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</a:pPr>
            <a:r>
              <a:rPr lang="en-US" sz="1400" b="1" spc="600" dirty="0"/>
              <a:t>COST</a:t>
            </a:r>
          </a:p>
          <a:p>
            <a:pPr algn="ctr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</a:pPr>
            <a:r>
              <a:rPr lang="en-US" dirty="0"/>
              <a:t>No cost to worker or employer; grants are available to </a:t>
            </a:r>
            <a:br>
              <a:rPr lang="en-US" dirty="0"/>
            </a:br>
            <a:r>
              <a:rPr lang="en-US" dirty="0"/>
              <a:t>set up a program.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A34960B-11AB-9BAF-C322-0D52C98435EB}"/>
              </a:ext>
            </a:extLst>
          </p:cNvPr>
          <p:cNvCxnSpPr>
            <a:cxnSpLocks/>
          </p:cNvCxnSpPr>
          <p:nvPr/>
        </p:nvCxnSpPr>
        <p:spPr>
          <a:xfrm>
            <a:off x="5151285" y="687978"/>
            <a:ext cx="0" cy="6170022"/>
          </a:xfrm>
          <a:prstGeom prst="line">
            <a:avLst/>
          </a:prstGeom>
          <a:ln w="22225">
            <a:solidFill>
              <a:srgbClr val="B0BE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B4BCDFB-F7AC-CDE0-7538-EACC2088A020}"/>
              </a:ext>
            </a:extLst>
          </p:cNvPr>
          <p:cNvCxnSpPr/>
          <p:nvPr/>
        </p:nvCxnSpPr>
        <p:spPr>
          <a:xfrm>
            <a:off x="5858852" y="2228593"/>
            <a:ext cx="2540262" cy="0"/>
          </a:xfrm>
          <a:prstGeom prst="line">
            <a:avLst/>
          </a:prstGeom>
          <a:noFill/>
          <a:ln w="31750" cap="rnd">
            <a:gradFill>
              <a:gsLst>
                <a:gs pos="0">
                  <a:schemeClr val="accent2"/>
                </a:gs>
                <a:gs pos="99000">
                  <a:schemeClr val="accent3"/>
                </a:gs>
              </a:gsLst>
              <a:lin ang="2700000" scaled="0"/>
            </a:gra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D574865-0C0B-C992-951B-9EDE143CD052}"/>
              </a:ext>
            </a:extLst>
          </p:cNvPr>
          <p:cNvCxnSpPr/>
          <p:nvPr/>
        </p:nvCxnSpPr>
        <p:spPr>
          <a:xfrm>
            <a:off x="5815733" y="4518007"/>
            <a:ext cx="2540262" cy="0"/>
          </a:xfrm>
          <a:prstGeom prst="line">
            <a:avLst/>
          </a:prstGeom>
          <a:noFill/>
          <a:ln w="31750" cap="rnd">
            <a:gradFill>
              <a:gsLst>
                <a:gs pos="0">
                  <a:schemeClr val="accent2"/>
                </a:gs>
                <a:gs pos="99000">
                  <a:schemeClr val="accent3"/>
                </a:gs>
              </a:gsLst>
              <a:lin ang="2700000" scaled="0"/>
            </a:gra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461276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514E63-BF92-F3CA-9E08-7B6EB6233C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1E6BA1F3-D178-C549-9EA5-7487EA5BFD3C}" type="slidenum">
              <a:rPr lang="en-US" smtClean="0"/>
              <a:pPr algn="r"/>
              <a:t>5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38BAC-2CA9-4BC3-6E7E-E9C5A2F96DE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B06E33-1F89-5138-8B3B-DFEF94F934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2635" y="3681844"/>
            <a:ext cx="4147184" cy="1610591"/>
          </a:xfrm>
        </p:spPr>
        <p:txBody>
          <a:bodyPr/>
          <a:lstStyle/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effectLst/>
              </a:rPr>
              <a:t>Temporary work at a non-profit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effectLst/>
              </a:rPr>
              <a:t>Allows injured worker to make meaningful contribution, working within their restrictions as they recover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9642BE-A12A-80D9-6A8E-622D998574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94220" y="1629357"/>
            <a:ext cx="2945769" cy="2278565"/>
          </a:xfrm>
        </p:spPr>
        <p:txBody>
          <a:bodyPr/>
          <a:lstStyle/>
          <a:p>
            <a:pPr algn="ctr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</a:pPr>
            <a:r>
              <a:rPr lang="en-US" sz="1400" b="1" spc="600" dirty="0"/>
              <a:t>ELIGIBILITY</a:t>
            </a:r>
          </a:p>
          <a:p>
            <a:pPr algn="ctr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</a:pPr>
            <a:r>
              <a:rPr lang="en-US" dirty="0"/>
              <a:t>Any worker who has been given physical restrictions by physician, but employer does not have light or transitional work available.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82FE46F-4E47-E9E6-6D08-42A53076E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636" y="2235857"/>
            <a:ext cx="4258020" cy="1006883"/>
          </a:xfrm>
        </p:spPr>
        <p:txBody>
          <a:bodyPr/>
          <a:lstStyle/>
          <a:p>
            <a:r>
              <a:rPr lang="en-US" dirty="0"/>
              <a:t>Transitional work </a:t>
            </a:r>
            <a:r>
              <a:rPr lang="en-US" spc="-100" dirty="0"/>
              <a:t>placement /modified duty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1EBA9AF-265B-D8CC-59C0-DC47E274FFA7}"/>
              </a:ext>
            </a:extLst>
          </p:cNvPr>
          <p:cNvSpPr txBox="1">
            <a:spLocks/>
          </p:cNvSpPr>
          <p:nvPr/>
        </p:nvSpPr>
        <p:spPr>
          <a:xfrm>
            <a:off x="5694220" y="4497857"/>
            <a:ext cx="2989309" cy="144163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0" i="0" kern="1200">
                <a:solidFill>
                  <a:srgbClr val="393E4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14288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tabLst/>
              <a:defRPr sz="1600" b="0" kern="1200">
                <a:solidFill>
                  <a:srgbClr val="393E4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4288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tabLst/>
              <a:defRPr sz="1400" kern="1200">
                <a:solidFill>
                  <a:srgbClr val="393E4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230188" indent="-2159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spcAft>
                <a:spcPts val="5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rgbClr val="393E4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519113" indent="-3175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spcAft>
                <a:spcPts val="5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rgbClr val="393E4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</a:pPr>
            <a:r>
              <a:rPr lang="en-US" sz="1400" b="1" spc="600" dirty="0"/>
              <a:t>COST</a:t>
            </a:r>
          </a:p>
          <a:p>
            <a:pPr algn="ctr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</a:pPr>
            <a:r>
              <a:rPr lang="en-US" dirty="0"/>
              <a:t>No cost if MCO can secure placement internally. </a:t>
            </a:r>
          </a:p>
          <a:p>
            <a:pPr algn="ctr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1200" dirty="0"/>
              <a:t>Flat fee to transitional work placement coordinator for urgent or complicated placements.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8414C90-163E-B742-64C6-D9C709B6B1C6}"/>
              </a:ext>
            </a:extLst>
          </p:cNvPr>
          <p:cNvCxnSpPr/>
          <p:nvPr/>
        </p:nvCxnSpPr>
        <p:spPr>
          <a:xfrm>
            <a:off x="5871151" y="2067255"/>
            <a:ext cx="2540262" cy="0"/>
          </a:xfrm>
          <a:prstGeom prst="line">
            <a:avLst/>
          </a:prstGeom>
          <a:noFill/>
          <a:ln w="31750" cap="rnd">
            <a:gradFill>
              <a:gsLst>
                <a:gs pos="0">
                  <a:schemeClr val="accent2"/>
                </a:gs>
                <a:gs pos="99000">
                  <a:schemeClr val="accent3"/>
                </a:gs>
              </a:gsLst>
              <a:lin ang="2700000" scaled="0"/>
            </a:gra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EBFC829-D74B-A826-1967-1640AF80FFC1}"/>
              </a:ext>
            </a:extLst>
          </p:cNvPr>
          <p:cNvCxnSpPr/>
          <p:nvPr/>
        </p:nvCxnSpPr>
        <p:spPr>
          <a:xfrm>
            <a:off x="5898859" y="4946603"/>
            <a:ext cx="2540262" cy="0"/>
          </a:xfrm>
          <a:prstGeom prst="line">
            <a:avLst/>
          </a:prstGeom>
          <a:noFill/>
          <a:ln w="31750" cap="rnd">
            <a:gradFill>
              <a:gsLst>
                <a:gs pos="0">
                  <a:schemeClr val="accent2"/>
                </a:gs>
                <a:gs pos="99000">
                  <a:schemeClr val="accent3"/>
                </a:gs>
              </a:gsLst>
              <a:lin ang="2700000" scaled="0"/>
            </a:gra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3221BF6-9D89-BA86-EAFE-D3328E50FCCA}"/>
              </a:ext>
            </a:extLst>
          </p:cNvPr>
          <p:cNvCxnSpPr>
            <a:cxnSpLocks/>
          </p:cNvCxnSpPr>
          <p:nvPr/>
        </p:nvCxnSpPr>
        <p:spPr>
          <a:xfrm>
            <a:off x="5151285" y="687978"/>
            <a:ext cx="0" cy="6170022"/>
          </a:xfrm>
          <a:prstGeom prst="line">
            <a:avLst/>
          </a:prstGeom>
          <a:ln w="22225">
            <a:solidFill>
              <a:srgbClr val="B0BE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9047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514E63-BF92-F3CA-9E08-7B6EB6233C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1E6BA1F3-D178-C549-9EA5-7487EA5BFD3C}" type="slidenum">
              <a:rPr lang="en-US" smtClean="0"/>
              <a:pPr algn="r"/>
              <a:t>6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38BAC-2CA9-4BC3-6E7E-E9C5A2F96DE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B06E33-1F89-5138-8B3B-DFEF94F934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2634" y="3345505"/>
            <a:ext cx="4438129" cy="1697551"/>
          </a:xfrm>
        </p:spPr>
        <p:txBody>
          <a:bodyPr/>
          <a:lstStyle/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Restores vocational functioning after industrial injury or occupational disease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Goal of returning worker to </a:t>
            </a:r>
            <a:br>
              <a:rPr lang="en-US" dirty="0"/>
            </a:br>
            <a:r>
              <a:rPr lang="en-US" dirty="0"/>
              <a:t>competitive employment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82FE46F-4E47-E9E6-6D08-42A53076E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635" y="2377253"/>
            <a:ext cx="4659795" cy="500744"/>
          </a:xfrm>
        </p:spPr>
        <p:txBody>
          <a:bodyPr/>
          <a:lstStyle/>
          <a:p>
            <a:r>
              <a:rPr lang="en-US" dirty="0"/>
              <a:t>Vocational rehabilitation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C2170B9-71D8-816A-5321-F93251F078AB}"/>
              </a:ext>
            </a:extLst>
          </p:cNvPr>
          <p:cNvSpPr txBox="1">
            <a:spLocks/>
          </p:cNvSpPr>
          <p:nvPr/>
        </p:nvSpPr>
        <p:spPr>
          <a:xfrm>
            <a:off x="5541391" y="1491832"/>
            <a:ext cx="3184748" cy="227856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0" i="0" kern="1200">
                <a:solidFill>
                  <a:srgbClr val="393E4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14288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tabLst/>
              <a:defRPr sz="1600" b="0" kern="1200">
                <a:solidFill>
                  <a:srgbClr val="393E4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4288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tabLst/>
              <a:defRPr sz="1400" kern="1200">
                <a:solidFill>
                  <a:srgbClr val="393E4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230188" indent="-2159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spcAft>
                <a:spcPts val="5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rgbClr val="393E4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519113" indent="-3175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spcAft>
                <a:spcPts val="5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rgbClr val="393E4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</a:pPr>
            <a:r>
              <a:rPr lang="en-US" sz="1400" b="1" spc="600" dirty="0"/>
              <a:t>ELIGIBILITY</a:t>
            </a:r>
          </a:p>
          <a:p>
            <a:pPr algn="ctr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</a:pPr>
            <a:r>
              <a:rPr lang="en-US" dirty="0"/>
              <a:t>Any worker who is off </a:t>
            </a:r>
            <a:br>
              <a:rPr lang="en-US" dirty="0"/>
            </a:br>
            <a:r>
              <a:rPr lang="en-US" dirty="0"/>
              <a:t>work, receiving lost-time compensation, and medically stable and agreeable.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1EA70F7-C4C0-E61D-2890-A1F916D94E4B}"/>
              </a:ext>
            </a:extLst>
          </p:cNvPr>
          <p:cNvSpPr txBox="1">
            <a:spLocks/>
          </p:cNvSpPr>
          <p:nvPr/>
        </p:nvSpPr>
        <p:spPr>
          <a:xfrm>
            <a:off x="5638804" y="4079156"/>
            <a:ext cx="3044726" cy="159561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0" i="0" kern="1200">
                <a:solidFill>
                  <a:srgbClr val="393E4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14288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tabLst/>
              <a:defRPr sz="1600" b="0" kern="1200">
                <a:solidFill>
                  <a:srgbClr val="393E4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4288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tabLst/>
              <a:defRPr sz="1400" kern="1200">
                <a:solidFill>
                  <a:srgbClr val="393E4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230188" indent="-2159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spcAft>
                <a:spcPts val="5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rgbClr val="393E4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519113" indent="-3175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spcAft>
                <a:spcPts val="5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rgbClr val="393E4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</a:pPr>
            <a:r>
              <a:rPr lang="en-US" sz="1400" b="1" spc="600" dirty="0"/>
              <a:t>COST</a:t>
            </a:r>
          </a:p>
          <a:p>
            <a:pPr algn="ctr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</a:pPr>
            <a:r>
              <a:rPr lang="en-US" dirty="0"/>
              <a:t>Paid from the BWC surplus fund; not charged to </a:t>
            </a:r>
            <a:br>
              <a:rPr lang="en-US" dirty="0"/>
            </a:br>
            <a:r>
              <a:rPr lang="en-US" dirty="0"/>
              <a:t>workers’ comp claim </a:t>
            </a:r>
            <a:br>
              <a:rPr lang="en-US" dirty="0"/>
            </a:br>
            <a:r>
              <a:rPr lang="en-US" dirty="0"/>
              <a:t>or employer’s policy.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B4BCDFB-F7AC-CDE0-7538-EACC2088A020}"/>
              </a:ext>
            </a:extLst>
          </p:cNvPr>
          <p:cNvCxnSpPr/>
          <p:nvPr/>
        </p:nvCxnSpPr>
        <p:spPr>
          <a:xfrm>
            <a:off x="5815733" y="1929730"/>
            <a:ext cx="2540262" cy="0"/>
          </a:xfrm>
          <a:prstGeom prst="line">
            <a:avLst/>
          </a:prstGeom>
          <a:noFill/>
          <a:ln w="31750" cap="rnd">
            <a:gradFill>
              <a:gsLst>
                <a:gs pos="0">
                  <a:schemeClr val="accent2"/>
                </a:gs>
                <a:gs pos="99000">
                  <a:schemeClr val="accent3"/>
                </a:gs>
              </a:gsLst>
              <a:lin ang="2700000" scaled="0"/>
            </a:gra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D574865-0C0B-C992-951B-9EDE143CD052}"/>
              </a:ext>
            </a:extLst>
          </p:cNvPr>
          <p:cNvCxnSpPr/>
          <p:nvPr/>
        </p:nvCxnSpPr>
        <p:spPr>
          <a:xfrm>
            <a:off x="5885005" y="4527902"/>
            <a:ext cx="2540262" cy="0"/>
          </a:xfrm>
          <a:prstGeom prst="line">
            <a:avLst/>
          </a:prstGeom>
          <a:noFill/>
          <a:ln w="31750" cap="rnd">
            <a:gradFill>
              <a:gsLst>
                <a:gs pos="0">
                  <a:schemeClr val="accent2"/>
                </a:gs>
                <a:gs pos="99000">
                  <a:schemeClr val="accent3"/>
                </a:gs>
              </a:gsLst>
              <a:lin ang="2700000" scaled="0"/>
            </a:gra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F1638F4-E348-4D16-5119-0F5E3C06685F}"/>
              </a:ext>
            </a:extLst>
          </p:cNvPr>
          <p:cNvCxnSpPr>
            <a:cxnSpLocks/>
          </p:cNvCxnSpPr>
          <p:nvPr/>
        </p:nvCxnSpPr>
        <p:spPr>
          <a:xfrm>
            <a:off x="5151285" y="687978"/>
            <a:ext cx="0" cy="6170022"/>
          </a:xfrm>
          <a:prstGeom prst="line">
            <a:avLst/>
          </a:prstGeom>
          <a:ln w="22225">
            <a:solidFill>
              <a:srgbClr val="B0BE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582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514E63-BF92-F3CA-9E08-7B6EB6233C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1E6BA1F3-D178-C549-9EA5-7487EA5BFD3C}" type="slidenum">
              <a:rPr lang="en-US" smtClean="0"/>
              <a:pPr algn="r"/>
              <a:t>7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38BAC-2CA9-4BC3-6E7E-E9C5A2F96DE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B06E33-1F89-5138-8B3B-DFEF94F934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2635" y="3453495"/>
            <a:ext cx="4036348" cy="1480336"/>
          </a:xfrm>
        </p:spPr>
        <p:txBody>
          <a:bodyPr/>
          <a:lstStyle/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Vocational rehabilitation for workers who have trouble maintaining employment after returning to work following allowed, compensable claim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82FE46F-4E47-E9E6-6D08-42A53076E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635" y="2485242"/>
            <a:ext cx="4659798" cy="500744"/>
          </a:xfrm>
        </p:spPr>
        <p:txBody>
          <a:bodyPr/>
          <a:lstStyle/>
          <a:p>
            <a:r>
              <a:rPr lang="en-US" dirty="0"/>
              <a:t>Job retention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C2170B9-71D8-816A-5321-F93251F078AB}"/>
              </a:ext>
            </a:extLst>
          </p:cNvPr>
          <p:cNvSpPr txBox="1">
            <a:spLocks/>
          </p:cNvSpPr>
          <p:nvPr/>
        </p:nvSpPr>
        <p:spPr>
          <a:xfrm>
            <a:off x="5633588" y="1352937"/>
            <a:ext cx="2981263" cy="227856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0" i="0" kern="1200">
                <a:solidFill>
                  <a:srgbClr val="393E4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14288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tabLst/>
              <a:defRPr sz="1600" b="0" kern="1200">
                <a:solidFill>
                  <a:srgbClr val="393E4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4288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tabLst/>
              <a:defRPr sz="1400" kern="1200">
                <a:solidFill>
                  <a:srgbClr val="393E4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230188" indent="-2159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spcAft>
                <a:spcPts val="5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rgbClr val="393E4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519113" indent="-3175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spcAft>
                <a:spcPts val="5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rgbClr val="393E4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</a:pPr>
            <a:r>
              <a:rPr lang="en-US" sz="1400" b="1" spc="600" dirty="0"/>
              <a:t>ELIGIBILITY</a:t>
            </a:r>
          </a:p>
          <a:p>
            <a:pPr algn="ctr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</a:pPr>
            <a:r>
              <a:rPr lang="en-US" dirty="0"/>
              <a:t>Injured worker who had prior lost time and returned to work but is having difficulty remaining at work due to their injury.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1EA70F7-C4C0-E61D-2890-A1F916D94E4B}"/>
              </a:ext>
            </a:extLst>
          </p:cNvPr>
          <p:cNvSpPr txBox="1">
            <a:spLocks/>
          </p:cNvSpPr>
          <p:nvPr/>
        </p:nvSpPr>
        <p:spPr>
          <a:xfrm>
            <a:off x="5633588" y="4160181"/>
            <a:ext cx="3049941" cy="159561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0" i="0" kern="1200">
                <a:solidFill>
                  <a:srgbClr val="393E4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14288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tabLst/>
              <a:defRPr sz="1600" b="0" kern="1200">
                <a:solidFill>
                  <a:srgbClr val="393E4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4288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tabLst/>
              <a:defRPr sz="1400" kern="1200">
                <a:solidFill>
                  <a:srgbClr val="393E4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230188" indent="-2159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spcAft>
                <a:spcPts val="5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rgbClr val="393E4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519113" indent="-3175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spcAft>
                <a:spcPts val="5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rgbClr val="393E4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</a:pPr>
            <a:r>
              <a:rPr lang="en-US" sz="1400" b="1" spc="600" dirty="0"/>
              <a:t>COST</a:t>
            </a:r>
          </a:p>
          <a:p>
            <a:pPr algn="ctr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</a:pPr>
            <a:r>
              <a:rPr lang="en-US" dirty="0"/>
              <a:t>Paid from the BWC surplus fund; not charged to </a:t>
            </a:r>
            <a:br>
              <a:rPr lang="en-US" dirty="0"/>
            </a:br>
            <a:r>
              <a:rPr lang="en-US" dirty="0"/>
              <a:t>workers’ comp claim </a:t>
            </a:r>
            <a:br>
              <a:rPr lang="en-US" dirty="0"/>
            </a:br>
            <a:r>
              <a:rPr lang="en-US" dirty="0"/>
              <a:t>or employer’s policy.</a:t>
            </a:r>
          </a:p>
          <a:p>
            <a:pPr algn="ctr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</a:pP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B4BCDFB-F7AC-CDE0-7538-EACC2088A020}"/>
              </a:ext>
            </a:extLst>
          </p:cNvPr>
          <p:cNvCxnSpPr/>
          <p:nvPr/>
        </p:nvCxnSpPr>
        <p:spPr>
          <a:xfrm>
            <a:off x="5843439" y="1790835"/>
            <a:ext cx="2540262" cy="0"/>
          </a:xfrm>
          <a:prstGeom prst="line">
            <a:avLst/>
          </a:prstGeom>
          <a:noFill/>
          <a:ln w="31750" cap="rnd">
            <a:gradFill>
              <a:gsLst>
                <a:gs pos="0">
                  <a:schemeClr val="accent2"/>
                </a:gs>
                <a:gs pos="99000">
                  <a:schemeClr val="accent3"/>
                </a:gs>
              </a:gsLst>
              <a:lin ang="2700000" scaled="0"/>
            </a:gra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D574865-0C0B-C992-951B-9EDE143CD052}"/>
              </a:ext>
            </a:extLst>
          </p:cNvPr>
          <p:cNvCxnSpPr/>
          <p:nvPr/>
        </p:nvCxnSpPr>
        <p:spPr>
          <a:xfrm>
            <a:off x="5898859" y="4608927"/>
            <a:ext cx="2540262" cy="0"/>
          </a:xfrm>
          <a:prstGeom prst="line">
            <a:avLst/>
          </a:prstGeom>
          <a:noFill/>
          <a:ln w="31750" cap="rnd">
            <a:gradFill>
              <a:gsLst>
                <a:gs pos="0">
                  <a:schemeClr val="accent2"/>
                </a:gs>
                <a:gs pos="99000">
                  <a:schemeClr val="accent3"/>
                </a:gs>
              </a:gsLst>
              <a:lin ang="2700000" scaled="0"/>
            </a:gra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35DADE5-F3AB-107A-45BF-9AF6D6372851}"/>
              </a:ext>
            </a:extLst>
          </p:cNvPr>
          <p:cNvCxnSpPr>
            <a:cxnSpLocks/>
          </p:cNvCxnSpPr>
          <p:nvPr/>
        </p:nvCxnSpPr>
        <p:spPr>
          <a:xfrm>
            <a:off x="5151285" y="687978"/>
            <a:ext cx="0" cy="6170022"/>
          </a:xfrm>
          <a:prstGeom prst="line">
            <a:avLst/>
          </a:prstGeom>
          <a:ln w="22225">
            <a:solidFill>
              <a:srgbClr val="B0BE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1820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514E63-BF92-F3CA-9E08-7B6EB6233C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1E6BA1F3-D178-C549-9EA5-7487EA5BFD3C}" type="slidenum">
              <a:rPr lang="en-US" smtClean="0"/>
              <a:pPr algn="r"/>
              <a:t>8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38BAC-2CA9-4BC3-6E7E-E9C5A2F96DE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B06E33-1F89-5138-8B3B-DFEF94F934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2635" y="3204110"/>
            <a:ext cx="3824305" cy="2185307"/>
          </a:xfrm>
        </p:spPr>
        <p:txBody>
          <a:bodyPr/>
          <a:lstStyle/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Worker remains on the job while they safely heal from injury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Medical-only claims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Helps workers who are in jeopardy of going off work again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82FE46F-4E47-E9E6-6D08-42A53076E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635" y="2235858"/>
            <a:ext cx="4438126" cy="500744"/>
          </a:xfrm>
        </p:spPr>
        <p:txBody>
          <a:bodyPr/>
          <a:lstStyle/>
          <a:p>
            <a:r>
              <a:rPr lang="en-US" spc="-100" dirty="0"/>
              <a:t>Remain at work services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C2170B9-71D8-816A-5321-F93251F078AB}"/>
              </a:ext>
            </a:extLst>
          </p:cNvPr>
          <p:cNvSpPr txBox="1">
            <a:spLocks/>
          </p:cNvSpPr>
          <p:nvPr/>
        </p:nvSpPr>
        <p:spPr>
          <a:xfrm>
            <a:off x="5666510" y="1635818"/>
            <a:ext cx="2948341" cy="227856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0" i="0" kern="1200">
                <a:solidFill>
                  <a:srgbClr val="393E4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14288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tabLst/>
              <a:defRPr sz="1600" b="0" kern="1200">
                <a:solidFill>
                  <a:srgbClr val="393E4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4288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tabLst/>
              <a:defRPr sz="1400" kern="1200">
                <a:solidFill>
                  <a:srgbClr val="393E4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230188" indent="-2159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spcAft>
                <a:spcPts val="5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rgbClr val="393E4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519113" indent="-3175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spcAft>
                <a:spcPts val="5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rgbClr val="393E4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</a:pPr>
            <a:r>
              <a:rPr lang="en-US" sz="1400" b="1" spc="600" dirty="0"/>
              <a:t>ELIGIBILITY</a:t>
            </a:r>
          </a:p>
          <a:p>
            <a:pPr algn="ctr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</a:pPr>
            <a:r>
              <a:rPr lang="en-US" dirty="0"/>
              <a:t>Worker with medical-only claim who is having difficulty remaining at work due to their injury.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1EA70F7-C4C0-E61D-2890-A1F916D94E4B}"/>
              </a:ext>
            </a:extLst>
          </p:cNvPr>
          <p:cNvSpPr txBox="1">
            <a:spLocks/>
          </p:cNvSpPr>
          <p:nvPr/>
        </p:nvSpPr>
        <p:spPr>
          <a:xfrm>
            <a:off x="5666510" y="4354325"/>
            <a:ext cx="3017019" cy="159561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0" i="0" kern="1200">
                <a:solidFill>
                  <a:srgbClr val="393E4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14288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tabLst/>
              <a:defRPr sz="1600" b="0" kern="1200">
                <a:solidFill>
                  <a:srgbClr val="393E4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4288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tabLst/>
              <a:defRPr sz="1400" kern="1200">
                <a:solidFill>
                  <a:srgbClr val="393E4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230188" indent="-2159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spcAft>
                <a:spcPts val="5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rgbClr val="393E4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519113" indent="-3175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spcAft>
                <a:spcPts val="5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rgbClr val="393E4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</a:pPr>
            <a:r>
              <a:rPr lang="en-US" sz="1400" b="1" spc="600" dirty="0"/>
              <a:t>COST</a:t>
            </a:r>
          </a:p>
          <a:p>
            <a:pPr algn="ctr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</a:pPr>
            <a:r>
              <a:rPr lang="en-US" dirty="0"/>
              <a:t>Paid through the claim </a:t>
            </a:r>
            <a:br>
              <a:rPr lang="en-US" dirty="0"/>
            </a:br>
            <a:r>
              <a:rPr lang="en-US" dirty="0"/>
              <a:t>as medical cost.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B4BCDFB-F7AC-CDE0-7538-EACC2088A020}"/>
              </a:ext>
            </a:extLst>
          </p:cNvPr>
          <p:cNvCxnSpPr/>
          <p:nvPr/>
        </p:nvCxnSpPr>
        <p:spPr>
          <a:xfrm>
            <a:off x="5871150" y="2073716"/>
            <a:ext cx="2540262" cy="0"/>
          </a:xfrm>
          <a:prstGeom prst="line">
            <a:avLst/>
          </a:prstGeom>
          <a:noFill/>
          <a:ln w="31750" cap="rnd">
            <a:gradFill>
              <a:gsLst>
                <a:gs pos="0">
                  <a:schemeClr val="accent2"/>
                </a:gs>
                <a:gs pos="99000">
                  <a:schemeClr val="accent3"/>
                </a:gs>
              </a:gsLst>
              <a:lin ang="2700000" scaled="0"/>
            </a:gra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D574865-0C0B-C992-951B-9EDE143CD052}"/>
              </a:ext>
            </a:extLst>
          </p:cNvPr>
          <p:cNvCxnSpPr/>
          <p:nvPr/>
        </p:nvCxnSpPr>
        <p:spPr>
          <a:xfrm>
            <a:off x="5898859" y="4803071"/>
            <a:ext cx="2540262" cy="0"/>
          </a:xfrm>
          <a:prstGeom prst="line">
            <a:avLst/>
          </a:prstGeom>
          <a:noFill/>
          <a:ln w="31750" cap="rnd">
            <a:gradFill>
              <a:gsLst>
                <a:gs pos="0">
                  <a:schemeClr val="accent2"/>
                </a:gs>
                <a:gs pos="99000">
                  <a:schemeClr val="accent3"/>
                </a:gs>
              </a:gsLst>
              <a:lin ang="2700000" scaled="0"/>
            </a:gra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13FD7E4-2C34-775E-2D8C-FB5877036F61}"/>
              </a:ext>
            </a:extLst>
          </p:cNvPr>
          <p:cNvCxnSpPr>
            <a:cxnSpLocks/>
          </p:cNvCxnSpPr>
          <p:nvPr/>
        </p:nvCxnSpPr>
        <p:spPr>
          <a:xfrm>
            <a:off x="5151285" y="687978"/>
            <a:ext cx="0" cy="6170022"/>
          </a:xfrm>
          <a:prstGeom prst="line">
            <a:avLst/>
          </a:prstGeom>
          <a:ln w="22225">
            <a:solidFill>
              <a:srgbClr val="B0BE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769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514E63-BF92-F3CA-9E08-7B6EB6233C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1E6BA1F3-D178-C549-9EA5-7487EA5BFD3C}" type="slidenum">
              <a:rPr lang="en-US" smtClean="0"/>
              <a:pPr algn="r"/>
              <a:t>9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38BAC-2CA9-4BC3-6E7E-E9C5A2F96DE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B06E33-1F89-5138-8B3B-DFEF94F934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2635" y="3388051"/>
            <a:ext cx="4050202" cy="1677105"/>
          </a:xfrm>
        </p:spPr>
        <p:txBody>
          <a:bodyPr/>
          <a:lstStyle/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Services provided by an occupational or physical therapist at the work site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Uses the injured worker’s functional </a:t>
            </a:r>
            <a:br>
              <a:rPr lang="en-US" dirty="0"/>
            </a:br>
            <a:r>
              <a:rPr lang="en-US" dirty="0"/>
              <a:t>work task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82FE46F-4E47-E9E6-6D08-42A53076E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635" y="2419799"/>
            <a:ext cx="4410415" cy="500744"/>
          </a:xfrm>
        </p:spPr>
        <p:txBody>
          <a:bodyPr/>
          <a:lstStyle/>
          <a:p>
            <a:r>
              <a:rPr lang="en-US" dirty="0"/>
              <a:t>On-site physical therapy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C2170B9-71D8-816A-5321-F93251F078AB}"/>
              </a:ext>
            </a:extLst>
          </p:cNvPr>
          <p:cNvSpPr txBox="1">
            <a:spLocks/>
          </p:cNvSpPr>
          <p:nvPr/>
        </p:nvSpPr>
        <p:spPr>
          <a:xfrm>
            <a:off x="5619734" y="1549706"/>
            <a:ext cx="2995117" cy="227856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0" i="0" kern="1200">
                <a:solidFill>
                  <a:srgbClr val="393E4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14288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tabLst/>
              <a:defRPr sz="1600" b="0" kern="1200">
                <a:solidFill>
                  <a:srgbClr val="393E4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4288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tabLst/>
              <a:defRPr sz="1400" kern="1200">
                <a:solidFill>
                  <a:srgbClr val="393E4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230188" indent="-2159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spcAft>
                <a:spcPts val="5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rgbClr val="393E4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519113" indent="-3175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spcAft>
                <a:spcPts val="5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rgbClr val="393E4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</a:pPr>
            <a:r>
              <a:rPr lang="en-US" sz="1400" b="1" spc="600" dirty="0"/>
              <a:t>ELIGIBILITY</a:t>
            </a:r>
          </a:p>
          <a:p>
            <a:pPr algn="ctr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</a:pPr>
            <a:r>
              <a:rPr lang="en-US" dirty="0"/>
              <a:t>Any worker participating </a:t>
            </a:r>
            <a:br>
              <a:rPr lang="en-US" dirty="0"/>
            </a:br>
            <a:r>
              <a:rPr lang="en-US" dirty="0"/>
              <a:t>in authorized physical therapy and is agreeable who is agreeable to therapy on-site.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1EA70F7-C4C0-E61D-2890-A1F916D94E4B}"/>
              </a:ext>
            </a:extLst>
          </p:cNvPr>
          <p:cNvSpPr txBox="1">
            <a:spLocks/>
          </p:cNvSpPr>
          <p:nvPr/>
        </p:nvSpPr>
        <p:spPr>
          <a:xfrm>
            <a:off x="5619734" y="4403252"/>
            <a:ext cx="3063795" cy="159561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b="0" i="0" kern="1200">
                <a:solidFill>
                  <a:srgbClr val="393E4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14288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tabLst/>
              <a:defRPr sz="1600" b="0" kern="1200">
                <a:solidFill>
                  <a:srgbClr val="393E4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4288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tabLst/>
              <a:defRPr sz="1400" kern="1200">
                <a:solidFill>
                  <a:srgbClr val="393E4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230188" indent="-2159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spcAft>
                <a:spcPts val="5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rgbClr val="393E4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519113" indent="-3175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spcAft>
                <a:spcPts val="5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rgbClr val="393E4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</a:pPr>
            <a:r>
              <a:rPr lang="en-US" sz="1400" b="1" spc="600" dirty="0"/>
              <a:t>COST</a:t>
            </a:r>
          </a:p>
          <a:p>
            <a:pPr algn="ctr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</a:pPr>
            <a:r>
              <a:rPr lang="en-US" dirty="0"/>
              <a:t>Paid through the claim </a:t>
            </a:r>
            <a:br>
              <a:rPr lang="en-US" dirty="0"/>
            </a:br>
            <a:r>
              <a:rPr lang="en-US" dirty="0"/>
              <a:t>as medical cost.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B4BCDFB-F7AC-CDE0-7538-EACC2088A020}"/>
              </a:ext>
            </a:extLst>
          </p:cNvPr>
          <p:cNvCxnSpPr/>
          <p:nvPr/>
        </p:nvCxnSpPr>
        <p:spPr>
          <a:xfrm>
            <a:off x="5829584" y="1987604"/>
            <a:ext cx="2540262" cy="0"/>
          </a:xfrm>
          <a:prstGeom prst="line">
            <a:avLst/>
          </a:prstGeom>
          <a:noFill/>
          <a:ln w="31750" cap="rnd">
            <a:gradFill>
              <a:gsLst>
                <a:gs pos="0">
                  <a:schemeClr val="accent2"/>
                </a:gs>
                <a:gs pos="99000">
                  <a:schemeClr val="accent3"/>
                </a:gs>
              </a:gsLst>
              <a:lin ang="2700000" scaled="0"/>
            </a:gra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D574865-0C0B-C992-951B-9EDE143CD052}"/>
              </a:ext>
            </a:extLst>
          </p:cNvPr>
          <p:cNvCxnSpPr/>
          <p:nvPr/>
        </p:nvCxnSpPr>
        <p:spPr>
          <a:xfrm>
            <a:off x="5871151" y="4851998"/>
            <a:ext cx="2540262" cy="0"/>
          </a:xfrm>
          <a:prstGeom prst="line">
            <a:avLst/>
          </a:prstGeom>
          <a:noFill/>
          <a:ln w="31750" cap="rnd">
            <a:gradFill>
              <a:gsLst>
                <a:gs pos="0">
                  <a:schemeClr val="accent2"/>
                </a:gs>
                <a:gs pos="99000">
                  <a:schemeClr val="accent3"/>
                </a:gs>
              </a:gsLst>
              <a:lin ang="2700000" scaled="0"/>
            </a:gra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1D350AB-C86E-EA9E-1509-1E8BDF28ABC0}"/>
              </a:ext>
            </a:extLst>
          </p:cNvPr>
          <p:cNvCxnSpPr>
            <a:cxnSpLocks/>
          </p:cNvCxnSpPr>
          <p:nvPr/>
        </p:nvCxnSpPr>
        <p:spPr>
          <a:xfrm>
            <a:off x="5151285" y="687978"/>
            <a:ext cx="0" cy="6170022"/>
          </a:xfrm>
          <a:prstGeom prst="line">
            <a:avLst/>
          </a:prstGeom>
          <a:ln w="22225">
            <a:solidFill>
              <a:srgbClr val="B0BE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685356"/>
      </p:ext>
    </p:extLst>
  </p:cSld>
  <p:clrMapOvr>
    <a:masterClrMapping/>
  </p:clrMapOvr>
</p:sld>
</file>

<file path=ppt/theme/theme1.xml><?xml version="1.0" encoding="utf-8"?>
<a:theme xmlns:a="http://schemas.openxmlformats.org/drawingml/2006/main" name="Sedgwick_BasicTheme">
  <a:themeElements>
    <a:clrScheme name="IMG 23">
      <a:dk1>
        <a:srgbClr val="F0F0F0"/>
      </a:dk1>
      <a:lt1>
        <a:srgbClr val="2D3444"/>
      </a:lt1>
      <a:dk2>
        <a:srgbClr val="009CDB"/>
      </a:dk2>
      <a:lt2>
        <a:srgbClr val="F0F0F0"/>
      </a:lt2>
      <a:accent1>
        <a:srgbClr val="8445A1"/>
      </a:accent1>
      <a:accent2>
        <a:srgbClr val="2BAD73"/>
      </a:accent2>
      <a:accent3>
        <a:srgbClr val="3061AE"/>
      </a:accent3>
      <a:accent4>
        <a:srgbClr val="009CDA"/>
      </a:accent4>
      <a:accent5>
        <a:srgbClr val="2F3443"/>
      </a:accent5>
      <a:accent6>
        <a:srgbClr val="596175"/>
      </a:accent6>
      <a:hlink>
        <a:srgbClr val="8344A0"/>
      </a:hlink>
      <a:folHlink>
        <a:srgbClr val="8D7AB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dgwick_BasicTheme" id="{B686B1E0-3458-5A49-A0FE-D1708028E7E7}" vid="{87B4EA7B-7839-C74E-A652-935254B064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leHash xmlns="724436fd-7c16-4d08-9282-f33a54ae30d9" xsi:nil="true"/>
    <CloudMigratorVersion xmlns="724436fd-7c16-4d08-9282-f33a54ae30d9" xsi:nil="true"/>
    <UniqueSourceRef xmlns="724436fd-7c16-4d08-9282-f33a54ae30d9" xsi:nil="true"/>
    <CloudMigratorOriginId xmlns="724436fd-7c16-4d08-9282-f33a54ae30d9" xsi:nil="true"/>
    <lcf76f155ced4ddcb4097134ff3c332f xmlns="724436fd-7c16-4d08-9282-f33a54ae30d9">
      <Terms xmlns="http://schemas.microsoft.com/office/infopath/2007/PartnerControls"/>
    </lcf76f155ced4ddcb4097134ff3c332f>
    <TaxCatchAll xmlns="85fe0efd-c65e-4082-bdd4-76ce4571dbe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55365E6A099443A0BED3AF19E58DDB" ma:contentTypeVersion="23" ma:contentTypeDescription="Create a new document." ma:contentTypeScope="" ma:versionID="cc39b51eaa79f6e8873bde175051d5df">
  <xsd:schema xmlns:xsd="http://www.w3.org/2001/XMLSchema" xmlns:xs="http://www.w3.org/2001/XMLSchema" xmlns:p="http://schemas.microsoft.com/office/2006/metadata/properties" xmlns:ns2="724436fd-7c16-4d08-9282-f33a54ae30d9" xmlns:ns3="85fe0efd-c65e-4082-bdd4-76ce4571dbea" targetNamespace="http://schemas.microsoft.com/office/2006/metadata/properties" ma:root="true" ma:fieldsID="ac1f185e5899a53278571ee852c99ade" ns2:_="" ns3:_="">
    <xsd:import namespace="724436fd-7c16-4d08-9282-f33a54ae30d9"/>
    <xsd:import namespace="85fe0efd-c65e-4082-bdd4-76ce4571dbea"/>
    <xsd:element name="properties">
      <xsd:complexType>
        <xsd:sequence>
          <xsd:element name="documentManagement">
            <xsd:complexType>
              <xsd:all>
                <xsd:element ref="ns2:CloudMigratorOriginId" minOccurs="0"/>
                <xsd:element ref="ns2:FileHash" minOccurs="0"/>
                <xsd:element ref="ns2:CloudMigratorVersion" minOccurs="0"/>
                <xsd:element ref="ns2:UniqueSourceRef" minOccurs="0"/>
                <xsd:element ref="ns2:SharedWithUsers" minOccurs="0"/>
                <xsd:element ref="ns2:SharedWithDetails" minOccurs="0"/>
                <xsd:element ref="ns2:SharingHintHash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4436fd-7c16-4d08-9282-f33a54ae30d9" elementFormDefault="qualified">
    <xsd:import namespace="http://schemas.microsoft.com/office/2006/documentManagement/types"/>
    <xsd:import namespace="http://schemas.microsoft.com/office/infopath/2007/PartnerControls"/>
    <xsd:element name="CloudMigratorOriginId" ma:index="8" nillable="true" ma:displayName="CloudMigratorOriginId" ma:internalName="CloudMigratorOriginId">
      <xsd:simpleType>
        <xsd:restriction base="dms:Note">
          <xsd:maxLength value="255"/>
        </xsd:restriction>
      </xsd:simpleType>
    </xsd:element>
    <xsd:element name="FileHash" ma:index="9" nillable="true" ma:displayName="FileHash" ma:internalName="FileHash">
      <xsd:simpleType>
        <xsd:restriction base="dms:Note">
          <xsd:maxLength value="255"/>
        </xsd:restriction>
      </xsd:simpleType>
    </xsd:element>
    <xsd:element name="CloudMigratorVersion" ma:index="10" nillable="true" ma:displayName="CloudMigratorVersion" ma:internalName="CloudMigratorVersion">
      <xsd:simpleType>
        <xsd:restriction base="dms:Note">
          <xsd:maxLength value="255"/>
        </xsd:restriction>
      </xsd:simpleType>
    </xsd:element>
    <xsd:element name="UniqueSourceRef" ma:index="11" nillable="true" ma:displayName="UniqueSourceRef" ma:internalName="UniqueSourceRef">
      <xsd:simpleType>
        <xsd:restriction base="dms:Note">
          <xsd:maxLength value="255"/>
        </xsd:restriction>
      </xsd:simpleType>
    </xsd:element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description="" ma:hidden="true" ma:internalName="SharingHintHash" ma:readOnly="true">
      <xsd:simpleType>
        <xsd:restriction base="dms:Text"/>
      </xsd:simpleType>
    </xsd:element>
    <xsd:element name="MediaServiceMetadata" ma:index="1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4" nillable="true" ma:displayName="Location" ma:internalName="MediaServiceLocation" ma:readOnly="true">
      <xsd:simpleType>
        <xsd:restriction base="dms:Text"/>
      </xsd:simpleType>
    </xsd:element>
    <xsd:element name="MediaLengthInSeconds" ma:index="25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7" nillable="true" ma:taxonomy="true" ma:internalName="lcf76f155ced4ddcb4097134ff3c332f" ma:taxonomyFieldName="MediaServiceImageTags" ma:displayName="Image Tags" ma:readOnly="false" ma:fieldId="{5cf76f15-5ced-4ddc-b409-7134ff3c332f}" ma:taxonomyMulti="true" ma:sspId="856ed2d2-e762-4cd4-a749-851610cf14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fe0efd-c65e-4082-bdd4-76ce4571dbea" elementFormDefault="qualified">
    <xsd:import namespace="http://schemas.microsoft.com/office/2006/documentManagement/types"/>
    <xsd:import namespace="http://schemas.microsoft.com/office/infopath/2007/PartnerControls"/>
    <xsd:element name="TaxCatchAll" ma:index="28" nillable="true" ma:displayName="Taxonomy Catch All Column" ma:hidden="true" ma:list="{7a52c6fd-a05f-481d-af0b-e6fb7d8b9105}" ma:internalName="TaxCatchAll" ma:showField="CatchAllData" ma:web="85fe0efd-c65e-4082-bdd4-76ce4571db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AE5B2A-22A4-4C79-9CB4-7D9FFDE4DA7D}">
  <ds:schemaRefs>
    <ds:schemaRef ds:uri="http://schemas.microsoft.com/office/2006/documentManagement/types"/>
    <ds:schemaRef ds:uri="http://schemas.microsoft.com/office/2006/metadata/properties"/>
    <ds:schemaRef ds:uri="http://purl.org/dc/dcmitype/"/>
    <ds:schemaRef ds:uri="724436fd-7c16-4d08-9282-f33a54ae30d9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85fe0efd-c65e-4082-bdd4-76ce4571dbea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EA64100-3659-44ED-9F60-38808DA9F4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ED574F-4F17-49B3-9CDB-B8007A27DA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4436fd-7c16-4d08-9282-f33a54ae30d9"/>
    <ds:schemaRef ds:uri="85fe0efd-c65e-4082-bdd4-76ce4571db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6302</TotalTime>
  <Words>641</Words>
  <Application>Microsoft Office PowerPoint</Application>
  <PresentationFormat>On-screen Show (4:3)</PresentationFormat>
  <Paragraphs>128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Georgia</vt:lpstr>
      <vt:lpstr>Sedgwick_BasicTheme</vt:lpstr>
      <vt:lpstr>PowerPoint Presentation</vt:lpstr>
      <vt:lpstr>Sedgwick MCO panelists</vt:lpstr>
      <vt:lpstr>Return to work strategies</vt:lpstr>
      <vt:lpstr>Transitional work</vt:lpstr>
      <vt:lpstr>Transitional work placement /modified duty</vt:lpstr>
      <vt:lpstr>Vocational rehabilitation</vt:lpstr>
      <vt:lpstr>Job retention</vt:lpstr>
      <vt:lpstr>Remain at work services</vt:lpstr>
      <vt:lpstr>On-site physical therapy</vt:lpstr>
      <vt:lpstr>Brian</vt:lpstr>
      <vt:lpstr>Rita</vt:lpstr>
      <vt:lpstr>Anthony</vt:lpstr>
      <vt:lpstr>Maria</vt:lpstr>
      <vt:lpstr>James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Haughn, Jo</dc:creator>
  <cp:lastModifiedBy>Chris Brill-Packard</cp:lastModifiedBy>
  <cp:revision>70</cp:revision>
  <dcterms:created xsi:type="dcterms:W3CDTF">2021-04-20T21:27:34Z</dcterms:created>
  <dcterms:modified xsi:type="dcterms:W3CDTF">2025-04-07T19:01:53Z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0x010100BC55365E6A099443A0BED3AF19E58DDB</vt:lpwstr>
  </property>
  <property fmtid="{D5CDD505-2E9C-101B-9397-08002B2CF9AE}" pid="3" name="MediaServiceImageTags">
    <vt:lpwstr/>
  </property>
</Properties>
</file>